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8305800" cy="10591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735" userDrawn="1">
          <p15:clr>
            <a:srgbClr val="A4A3A4"/>
          </p15:clr>
        </p15:guide>
        <p15:guide id="2" pos="2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>
        <p:scale>
          <a:sx n="86" d="100"/>
          <a:sy n="86" d="100"/>
        </p:scale>
        <p:origin x="2768" y="-32"/>
      </p:cViewPr>
      <p:guideLst>
        <p:guide orient="horz" pos="2735"/>
        <p:guide pos="20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969" y="2209800"/>
            <a:ext cx="342074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33300"/>
              </a:lnSpc>
              <a:spcBef>
                <a:spcPts val="100"/>
              </a:spcBef>
            </a:pPr>
            <a:r>
              <a:rPr lang="en-US" sz="1000" spc="-15" dirty="0">
                <a:solidFill>
                  <a:srgbClr val="231F20"/>
                </a:solidFill>
                <a:latin typeface="CentraNo2-Book"/>
                <a:cs typeface="CentraNo2-Book"/>
              </a:rPr>
              <a:t>Cigna</a:t>
            </a:r>
            <a:r>
              <a:rPr sz="10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offering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Omada</a:t>
            </a:r>
            <a:r>
              <a:rPr sz="825" baseline="35353" dirty="0">
                <a:solidFill>
                  <a:srgbClr val="231F20"/>
                </a:solidFill>
                <a:latin typeface="CentraNo2-Book"/>
                <a:cs typeface="CentraNo2-Book"/>
              </a:rPr>
              <a:t>®</a:t>
            </a:r>
            <a:r>
              <a:rPr sz="825" spc="142" baseline="35353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help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members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manage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weight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create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healthier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habits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with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one-on-</a:t>
            </a:r>
            <a:r>
              <a:rPr sz="1000" spc="-25" dirty="0">
                <a:solidFill>
                  <a:srgbClr val="231F20"/>
                </a:solidFill>
                <a:latin typeface="CentraNo2-Book"/>
                <a:cs typeface="CentraNo2-Book"/>
              </a:rPr>
              <a:t>one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personal</a:t>
            </a:r>
            <a:r>
              <a:rPr sz="10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coaching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the tools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needed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make 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long-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lasting health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changes.</a:t>
            </a:r>
            <a:endParaRPr sz="1000" dirty="0">
              <a:latin typeface="CentraNo2-Book"/>
              <a:cs typeface="CentraNo2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522" y="9007713"/>
            <a:ext cx="684466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*Certain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features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smart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devices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are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only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available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if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you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meet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program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clinical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eligibility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requirements.</a:t>
            </a:r>
            <a:endParaRPr sz="700" dirty="0">
              <a:latin typeface="CentraNo2-Book"/>
              <a:cs typeface="CentraNo2-Book"/>
            </a:endParaRPr>
          </a:p>
          <a:p>
            <a:pPr>
              <a:spcBef>
                <a:spcPts val="40"/>
              </a:spcBef>
            </a:pPr>
            <a:endParaRPr sz="550" dirty="0">
              <a:latin typeface="CentraNo2-Book"/>
              <a:cs typeface="CentraNo2-Book"/>
            </a:endParaRPr>
          </a:p>
          <a:p>
            <a:pPr marL="12700"/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Images,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including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apps,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do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not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reflect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real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members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or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information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about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specific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person</a:t>
            </a:r>
            <a:endParaRPr sz="700" dirty="0">
              <a:latin typeface="CentraNo2-Book"/>
              <a:cs typeface="CentraNo2-Book"/>
            </a:endParaRPr>
          </a:p>
          <a:p>
            <a:pPr>
              <a:spcBef>
                <a:spcPts val="50"/>
              </a:spcBef>
            </a:pPr>
            <a:endParaRPr sz="500" dirty="0">
              <a:latin typeface="CentraNo2-Book"/>
              <a:cs typeface="CentraNo2-Book"/>
            </a:endParaRPr>
          </a:p>
          <a:p>
            <a:pPr marL="12700" marR="5080">
              <a:lnSpc>
                <a:spcPct val="107100"/>
              </a:lnSpc>
            </a:pP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The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10" baseline="30000" dirty="0">
                <a:solidFill>
                  <a:srgbClr val="58595B"/>
                </a:solidFill>
                <a:latin typeface="CentraNo2-Book"/>
                <a:cs typeface="CentraNo2-Book"/>
              </a:rPr>
              <a:t>®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program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administered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Health,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Inc.,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independent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third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party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service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provider.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All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</a:t>
            </a:r>
            <a:r>
              <a:rPr sz="700" spc="10" baseline="30000" dirty="0">
                <a:solidFill>
                  <a:srgbClr val="58595B"/>
                </a:solidFill>
                <a:latin typeface="CentraNo2-Book"/>
                <a:cs typeface="CentraNo2-Book"/>
              </a:rPr>
              <a:t>®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products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services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are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provided</a:t>
            </a:r>
            <a:r>
              <a:rPr sz="700" spc="5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exclusively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or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through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operating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subsidiaries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of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Corporation,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including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Health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Life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Insurance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Company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or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its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affiliates.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The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-10" baseline="30000" dirty="0">
                <a:solidFill>
                  <a:srgbClr val="58595B"/>
                </a:solidFill>
                <a:latin typeface="CentraNo2-Book"/>
                <a:cs typeface="CentraNo2-Book"/>
              </a:rPr>
              <a:t>®</a:t>
            </a:r>
            <a:r>
              <a:rPr sz="700" spc="5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program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not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administered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Cigna.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It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administered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solely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Health,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Inc.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which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responsible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for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the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program..</a:t>
            </a:r>
            <a:endParaRPr sz="700" dirty="0">
              <a:latin typeface="CentraNo2-Book"/>
              <a:cs typeface="CentraNo2-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969" y="4800600"/>
            <a:ext cx="4038600" cy="1092200"/>
          </a:xfrm>
          <a:custGeom>
            <a:avLst/>
            <a:gdLst/>
            <a:ahLst/>
            <a:cxnLst/>
            <a:rect l="l" t="t" r="r" b="b"/>
            <a:pathLst>
              <a:path w="3368040" h="1092200">
                <a:moveTo>
                  <a:pt x="3114040" y="0"/>
                </a:moveTo>
                <a:lnTo>
                  <a:pt x="0" y="0"/>
                </a:lnTo>
                <a:lnTo>
                  <a:pt x="0" y="838200"/>
                </a:lnTo>
                <a:lnTo>
                  <a:pt x="4092" y="883857"/>
                </a:lnTo>
                <a:lnTo>
                  <a:pt x="15890" y="926830"/>
                </a:lnTo>
                <a:lnTo>
                  <a:pt x="34677" y="966400"/>
                </a:lnTo>
                <a:lnTo>
                  <a:pt x="59736" y="1001850"/>
                </a:lnTo>
                <a:lnTo>
                  <a:pt x="90349" y="1032463"/>
                </a:lnTo>
                <a:lnTo>
                  <a:pt x="125799" y="1057522"/>
                </a:lnTo>
                <a:lnTo>
                  <a:pt x="165369" y="1076309"/>
                </a:lnTo>
                <a:lnTo>
                  <a:pt x="208342" y="1088107"/>
                </a:lnTo>
                <a:lnTo>
                  <a:pt x="254000" y="1092200"/>
                </a:lnTo>
                <a:lnTo>
                  <a:pt x="3114040" y="1092200"/>
                </a:lnTo>
                <a:lnTo>
                  <a:pt x="3159697" y="1088107"/>
                </a:lnTo>
                <a:lnTo>
                  <a:pt x="3202670" y="1076309"/>
                </a:lnTo>
                <a:lnTo>
                  <a:pt x="3242240" y="1057522"/>
                </a:lnTo>
                <a:lnTo>
                  <a:pt x="3277690" y="1032463"/>
                </a:lnTo>
                <a:lnTo>
                  <a:pt x="3308303" y="1001850"/>
                </a:lnTo>
                <a:lnTo>
                  <a:pt x="3333362" y="966400"/>
                </a:lnTo>
                <a:lnTo>
                  <a:pt x="3352149" y="926830"/>
                </a:lnTo>
                <a:lnTo>
                  <a:pt x="3363947" y="883857"/>
                </a:lnTo>
                <a:lnTo>
                  <a:pt x="3368040" y="838200"/>
                </a:lnTo>
                <a:lnTo>
                  <a:pt x="3368040" y="254000"/>
                </a:lnTo>
                <a:lnTo>
                  <a:pt x="3363947" y="208342"/>
                </a:lnTo>
                <a:lnTo>
                  <a:pt x="3352149" y="165369"/>
                </a:lnTo>
                <a:lnTo>
                  <a:pt x="3333362" y="125799"/>
                </a:lnTo>
                <a:lnTo>
                  <a:pt x="3308303" y="90349"/>
                </a:lnTo>
                <a:lnTo>
                  <a:pt x="3277690" y="59736"/>
                </a:lnTo>
                <a:lnTo>
                  <a:pt x="3242240" y="34677"/>
                </a:lnTo>
                <a:lnTo>
                  <a:pt x="3202670" y="15890"/>
                </a:lnTo>
                <a:lnTo>
                  <a:pt x="3159697" y="4092"/>
                </a:lnTo>
                <a:lnTo>
                  <a:pt x="3114040" y="0"/>
                </a:lnTo>
                <a:close/>
              </a:path>
            </a:pathLst>
          </a:custGeom>
          <a:solidFill>
            <a:srgbClr val="E85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7569" y="5101827"/>
            <a:ext cx="2942786" cy="444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CentraNo2-Book"/>
                <a:cs typeface="CentraNo2-Book"/>
              </a:rPr>
              <a:t>Claim</a:t>
            </a:r>
            <a:r>
              <a:rPr sz="1400" spc="60" dirty="0">
                <a:solidFill>
                  <a:srgbClr val="FFFFFF"/>
                </a:solidFill>
                <a:latin typeface="CentraNo2-Book"/>
                <a:cs typeface="CentraNo2-Book"/>
              </a:rPr>
              <a:t> </a:t>
            </a:r>
            <a:r>
              <a:rPr sz="1400" dirty="0">
                <a:solidFill>
                  <a:srgbClr val="FFFFFF"/>
                </a:solidFill>
                <a:latin typeface="CentraNo2-Book"/>
                <a:cs typeface="CentraNo2-Book"/>
              </a:rPr>
              <a:t>My</a:t>
            </a:r>
            <a:r>
              <a:rPr sz="1400" spc="65" dirty="0">
                <a:solidFill>
                  <a:srgbClr val="FFFFFF"/>
                </a:solidFill>
                <a:latin typeface="CentraNo2-Book"/>
                <a:cs typeface="CentraNo2-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raNo2-Book"/>
                <a:cs typeface="CentraNo2-Book"/>
              </a:rPr>
              <a:t>Benefit</a:t>
            </a:r>
            <a:endParaRPr sz="1400" dirty="0">
              <a:latin typeface="CentraNo2-Book"/>
              <a:cs typeface="CentraNo2-Book"/>
            </a:endParaRPr>
          </a:p>
          <a:p>
            <a:pPr marL="12700">
              <a:spcBef>
                <a:spcPts val="114"/>
              </a:spcBef>
            </a:pPr>
            <a:r>
              <a:rPr sz="1300" b="1" spc="40" dirty="0" err="1">
                <a:solidFill>
                  <a:srgbClr val="FFFFFF"/>
                </a:solidFill>
                <a:latin typeface="Centra No2"/>
                <a:cs typeface="Centra No2"/>
              </a:rPr>
              <a:t>omadahealth.com</a:t>
            </a:r>
            <a:r>
              <a:rPr sz="1300" b="1" spc="40" dirty="0">
                <a:solidFill>
                  <a:srgbClr val="FFFFFF"/>
                </a:solidFill>
                <a:latin typeface="Centra No2"/>
                <a:cs typeface="Centra No2"/>
              </a:rPr>
              <a:t>/</a:t>
            </a:r>
            <a:r>
              <a:rPr lang="en-US" sz="1300" b="1" spc="40" dirty="0" err="1">
                <a:solidFill>
                  <a:srgbClr val="FFFFFF"/>
                </a:solidFill>
                <a:latin typeface="Centra No2"/>
                <a:cs typeface="Centra No2"/>
              </a:rPr>
              <a:t>omadaforcigna</a:t>
            </a:r>
            <a:endParaRPr sz="1300" dirty="0">
              <a:latin typeface="Centra No2"/>
              <a:cs typeface="Centra No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522" y="8153400"/>
            <a:ext cx="7031355" cy="388824"/>
          </a:xfrm>
          <a:prstGeom prst="rect">
            <a:avLst/>
          </a:prstGeom>
          <a:ln w="6350">
            <a:solidFill>
              <a:srgbClr val="77787B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7314" marR="287020">
              <a:lnSpc>
                <a:spcPct val="120400"/>
              </a:lnSpc>
              <a:spcBef>
                <a:spcPts val="440"/>
              </a:spcBef>
            </a:pP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If</a:t>
            </a:r>
            <a:r>
              <a:rPr sz="900" spc="-2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you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or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your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covered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adult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dependents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are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enrolled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company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medical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plan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offered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through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Cigna,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are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risk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type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CentraNo2-Book"/>
                <a:cs typeface="CentraNo2-Book"/>
              </a:rPr>
              <a:t>2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 diabetes</a:t>
            </a:r>
            <a:r>
              <a:rPr sz="900" spc="-2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or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heart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disease,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accepted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into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program,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you’ll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receive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program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at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no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additional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raNo2-Book"/>
                <a:cs typeface="CentraNo2-Book"/>
              </a:rPr>
              <a:t>cost.</a:t>
            </a:r>
            <a:endParaRPr sz="900" dirty="0">
              <a:latin typeface="CentraNo2-Book"/>
              <a:cs typeface="CentraNo2-Book"/>
            </a:endParaRPr>
          </a:p>
        </p:txBody>
      </p:sp>
      <p:pic>
        <p:nvPicPr>
          <p:cNvPr id="8" name="Picture 7" descr="A qr code with a logo&#10;&#10;Description automatically generated">
            <a:extLst>
              <a:ext uri="{FF2B5EF4-FFF2-40B4-BE49-F238E27FC236}">
                <a16:creationId xmlns:a16="http://schemas.microsoft.com/office/drawing/2014/main" id="{3C78B91F-A374-4E79-E3C3-1A9736851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6" y="5013132"/>
            <a:ext cx="658368" cy="658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191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Centra No2</vt:lpstr>
      <vt:lpstr>CentraNo2-Book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Adrienne Tann</cp:lastModifiedBy>
  <cp:revision>8</cp:revision>
  <dcterms:created xsi:type="dcterms:W3CDTF">2023-11-15T21:35:53Z</dcterms:created>
  <dcterms:modified xsi:type="dcterms:W3CDTF">2024-01-19T18:34:24Z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2023-10-21T00:00:00Z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</Properties>
</file>